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9"/>
  </p:notes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75" r:id="rId11"/>
    <p:sldId id="265" r:id="rId12"/>
    <p:sldId id="270" r:id="rId13"/>
    <p:sldId id="273" r:id="rId14"/>
    <p:sldId id="268" r:id="rId15"/>
    <p:sldId id="269" r:id="rId16"/>
    <p:sldId id="274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8" autoAdjust="0"/>
    <p:restoredTop sz="94660"/>
  </p:normalViewPr>
  <p:slideViewPr>
    <p:cSldViewPr snapToGrid="0">
      <p:cViewPr>
        <p:scale>
          <a:sx n="53" d="100"/>
          <a:sy n="53" d="100"/>
        </p:scale>
        <p:origin x="64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D1DEE-3232-8B4C-A3CF-6BAC3D8A32C9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9E64-B987-3445-B1B7-28318FAF0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6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79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67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47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39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259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21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447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"/>
            <a:ext cx="12192000" cy="685866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c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35200" y="1825625"/>
            <a:ext cx="9118600" cy="43513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AU" dirty="0"/>
              <a:t>I do: my turn to talk. This is the explanation section of our lesson where you are required to listen.</a:t>
            </a:r>
          </a:p>
          <a:p>
            <a:endParaRPr lang="en-AU" dirty="0"/>
          </a:p>
          <a:p>
            <a:r>
              <a:rPr lang="en-AU" dirty="0"/>
              <a:t>We do: this is where we discuss or work on the concepts together.</a:t>
            </a:r>
          </a:p>
          <a:p>
            <a:endParaRPr lang="en-AU" dirty="0"/>
          </a:p>
          <a:p>
            <a:r>
              <a:rPr lang="en-AU" dirty="0"/>
              <a:t>You do: your turn to be involved. You may be working in a group or on an activity individually.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3606"/>
            <a:ext cx="108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80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7147"/>
            <a:ext cx="1080000" cy="1080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589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acher and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35200" y="1825625"/>
            <a:ext cx="911860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AU" dirty="0"/>
              <a:t>I do: my turn to talk. This is the explanation section of our lesson where you are required to listen.</a:t>
            </a:r>
          </a:p>
          <a:p>
            <a:endParaRPr lang="en-AU" dirty="0"/>
          </a:p>
          <a:p>
            <a:r>
              <a:rPr lang="en-AU" dirty="0"/>
              <a:t>We do: this is where we discuss or work on the concepts together.</a:t>
            </a:r>
          </a:p>
          <a:p>
            <a:endParaRPr lang="en-AU" dirty="0"/>
          </a:p>
          <a:p>
            <a:r>
              <a:rPr lang="en-AU" dirty="0"/>
              <a:t>You do: your turn to be involved. You may be working in a group or on an activity individually.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3606"/>
            <a:ext cx="108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80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714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70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77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30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cher and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</p:spPr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27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98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65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2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29B5CC-78FE-4CD4-AADF-481E117FB24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" y="0"/>
            <a:ext cx="1219076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11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257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4" r:id="rId3"/>
    <p:sldLayoutId id="2147483650" r:id="rId4"/>
    <p:sldLayoutId id="2147483661" r:id="rId5"/>
    <p:sldLayoutId id="2147483662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A452-E8C1-4191-BEA9-577823D697AD}" type="datetimeFigureOut">
              <a:rPr lang="en-AU" smtClean="0"/>
              <a:t>29/05/2020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11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starter.com/teaching-resource/procedure-sequencing-activity-snowman/" TargetMode="External"/><Relationship Id="rId2" Type="http://schemas.openxmlformats.org/officeDocument/2006/relationships/hyperlink" Target="https://www.teachstarter.com/teaching-resource/procedure-sequencing-activity-spaghetti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s://www.teachstarter.com/teaching-resource/procedure-sequencing-activity-snakes-ladder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eachstarter.com/au/teaching-resource/procedure-text-topic-cards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eachstarter.com/au/teaching-resource/procedure-text-sequencing-activity-how-to-wash-your-hands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Teacher Notes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6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8DAB8A-C739-4C56-8950-8ED2272A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Procedure Structure -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5DD5-B8C8-495E-93EF-A6552CAC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611224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Use your knowledge of procedure structure to correctly sequence one of these texts:</a:t>
            </a:r>
          </a:p>
          <a:p>
            <a:pPr marL="0" indent="0">
              <a:buNone/>
            </a:pPr>
            <a:r>
              <a:rPr lang="en-AU" i="1" dirty="0">
                <a:hlinkClick r:id="rId2"/>
              </a:rPr>
              <a:t>How to Make Spaghetti</a:t>
            </a:r>
            <a:endParaRPr lang="en-AU" i="1" dirty="0"/>
          </a:p>
          <a:p>
            <a:pPr marL="0" indent="0">
              <a:buNone/>
            </a:pPr>
            <a:r>
              <a:rPr lang="en-AU" i="1" dirty="0">
                <a:hlinkClick r:id="rId3"/>
              </a:rPr>
              <a:t>How to Build a Snowman</a:t>
            </a:r>
            <a:endParaRPr lang="en-AU" i="1" dirty="0"/>
          </a:p>
          <a:p>
            <a:pPr marL="0" indent="0">
              <a:buNone/>
            </a:pPr>
            <a:r>
              <a:rPr lang="en-AU" i="1" dirty="0">
                <a:hlinkClick r:id="rId4"/>
              </a:rPr>
              <a:t>How to Play Snakes and Ladders</a:t>
            </a:r>
            <a:endParaRPr lang="en-AU" i="1" dirty="0"/>
          </a:p>
          <a:p>
            <a:pPr marL="0" indent="0">
              <a:buNone/>
            </a:pPr>
            <a:r>
              <a:rPr lang="en-AU" dirty="0"/>
              <a:t>Once you have finished, check the sequence of </a:t>
            </a:r>
            <a:r>
              <a:rPr lang="en-AU"/>
              <a:t>your text with </a:t>
            </a:r>
            <a:r>
              <a:rPr lang="en-AU" dirty="0"/>
              <a:t>a classmate.</a:t>
            </a:r>
          </a:p>
        </p:txBody>
      </p:sp>
      <p:pic>
        <p:nvPicPr>
          <p:cNvPr id="1028" name="Picture 4" descr="https://assets.brandfolder.com/owlsn0-4mcma0-7wspff/original/Spaghetti%20and%20Meatballs_COL-01.png">
            <a:extLst>
              <a:ext uri="{FF2B5EF4-FFF2-40B4-BE49-F238E27FC236}">
                <a16:creationId xmlns:a16="http://schemas.microsoft.com/office/drawing/2014/main" id="{EF134AD0-6C9D-4671-BB1C-996CF304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83" y="2313560"/>
            <a:ext cx="4108217" cy="37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8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C26D0-5D57-4F34-B190-F3C8A21E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Procedure Texts - Language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D1EFFA-4437-41A6-8F7C-D340EA51E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Procedure texts use clear and direct language. They use words that are related to the topic of the procedure.</a:t>
            </a:r>
          </a:p>
          <a:p>
            <a:pPr marL="0" indent="0">
              <a:buNone/>
            </a:pPr>
            <a:r>
              <a:rPr lang="en-AU" dirty="0"/>
              <a:t>Here are some examples of the language you might find in procedure:</a:t>
            </a:r>
          </a:p>
          <a:p>
            <a:pPr>
              <a:buFontTx/>
              <a:buChar char="-"/>
            </a:pPr>
            <a:r>
              <a:rPr lang="en-AU" dirty="0"/>
              <a:t>common nouns</a:t>
            </a:r>
          </a:p>
          <a:p>
            <a:pPr>
              <a:buFontTx/>
              <a:buChar char="-"/>
            </a:pPr>
            <a:r>
              <a:rPr lang="en-AU" dirty="0"/>
              <a:t>action verbs </a:t>
            </a:r>
          </a:p>
          <a:p>
            <a:pPr>
              <a:buFontTx/>
              <a:buChar char="-"/>
            </a:pPr>
            <a:r>
              <a:rPr lang="en-AU" dirty="0"/>
              <a:t>‘ly’ adverbs</a:t>
            </a:r>
          </a:p>
          <a:p>
            <a:pPr>
              <a:buFontTx/>
              <a:buChar char="-"/>
            </a:pPr>
            <a:r>
              <a:rPr lang="en-AU" dirty="0"/>
              <a:t>adverbial phrases.</a:t>
            </a:r>
          </a:p>
        </p:txBody>
      </p:sp>
      <p:pic>
        <p:nvPicPr>
          <p:cNvPr id="7" name="Picture 2" descr="Quill and Ink - Teach Starter file">
            <a:extLst>
              <a:ext uri="{FF2B5EF4-FFF2-40B4-BE49-F238E27FC236}">
                <a16:creationId xmlns:a16="http://schemas.microsoft.com/office/drawing/2014/main" id="{43CABF07-4D9F-457F-A5C0-4FF491D5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83" y="4214585"/>
            <a:ext cx="2853104" cy="15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0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F129-3831-46A2-B6B9-DE8B6267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Language in Procedure Texts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1035FF78-C307-4ABC-9FE9-79C4EE33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849" y="2824434"/>
            <a:ext cx="6892616" cy="9541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AU" b="1" dirty="0">
                <a:solidFill>
                  <a:srgbClr val="FF0000"/>
                </a:solidFill>
              </a:rPr>
              <a:t>Action Verbs</a:t>
            </a:r>
          </a:p>
          <a:p>
            <a:pPr marL="0" indent="0" algn="ctr">
              <a:buNone/>
            </a:pPr>
            <a:r>
              <a:rPr lang="en-AU" dirty="0"/>
              <a:t>An action verb is a doing word.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3CF47-BB5B-4633-BC01-44F2F14EE9F2}"/>
              </a:ext>
            </a:extLst>
          </p:cNvPr>
          <p:cNvSpPr/>
          <p:nvPr/>
        </p:nvSpPr>
        <p:spPr>
          <a:xfrm>
            <a:off x="1411363" y="5095818"/>
            <a:ext cx="691410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rgbClr val="00B050"/>
                </a:solidFill>
              </a:rPr>
              <a:t>Adverbial Phrase</a:t>
            </a:r>
          </a:p>
          <a:p>
            <a:pPr algn="ctr"/>
            <a:r>
              <a:rPr lang="en-AU" sz="2800" dirty="0"/>
              <a:t>An adverbial phrase tells when, where or how.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A7842C-3E7B-4824-B29D-057894C3C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268" y="1688742"/>
            <a:ext cx="2296655" cy="4361183"/>
          </a:xfrm>
          <a:prstGeom prst="rect">
            <a:avLst/>
          </a:prstGeom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11565F13-3DAD-4070-AD55-2D7BDD75F6EE}"/>
              </a:ext>
            </a:extLst>
          </p:cNvPr>
          <p:cNvSpPr txBox="1">
            <a:spLocks/>
          </p:cNvSpPr>
          <p:nvPr/>
        </p:nvSpPr>
        <p:spPr>
          <a:xfrm>
            <a:off x="1432850" y="1688742"/>
            <a:ext cx="689261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b="1" dirty="0">
                <a:solidFill>
                  <a:schemeClr val="accent2"/>
                </a:solidFill>
              </a:rPr>
              <a:t>Common Nouns</a:t>
            </a:r>
          </a:p>
          <a:p>
            <a:pPr marL="0" indent="0" algn="ctr">
              <a:buNone/>
            </a:pPr>
            <a:r>
              <a:rPr lang="en-AU" dirty="0"/>
              <a:t>A common noun is a person, place or thing.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5DD412E-A539-4693-B993-4E5DB6B0A4A3}"/>
              </a:ext>
            </a:extLst>
          </p:cNvPr>
          <p:cNvSpPr txBox="1">
            <a:spLocks/>
          </p:cNvSpPr>
          <p:nvPr/>
        </p:nvSpPr>
        <p:spPr>
          <a:xfrm>
            <a:off x="1432850" y="3960126"/>
            <a:ext cx="6892616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>
                <a:solidFill>
                  <a:srgbClr val="0070C0"/>
                </a:solidFill>
              </a:rPr>
              <a:t>Adverbs</a:t>
            </a:r>
          </a:p>
          <a:p>
            <a:pPr marL="0" indent="0" algn="ctr">
              <a:buNone/>
            </a:pPr>
            <a:r>
              <a:rPr lang="en-AU" dirty="0"/>
              <a:t>An adverb describes a verb.</a:t>
            </a:r>
          </a:p>
        </p:txBody>
      </p:sp>
    </p:spTree>
    <p:extLst>
      <p:ext uri="{BB962C8B-B14F-4D97-AF65-F5344CB8AC3E}">
        <p14:creationId xmlns:p14="http://schemas.microsoft.com/office/powerpoint/2010/main" val="373548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E606-AF9B-4487-BE61-A0F56688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Procedure Text Language -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620484-1924-4DFA-9FCD-D9CD0A09F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735436"/>
              </p:ext>
            </p:extLst>
          </p:nvPr>
        </p:nvGraphicFramePr>
        <p:xfrm>
          <a:off x="838200" y="1690688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235">
                  <a:extLst>
                    <a:ext uri="{9D8B030D-6E8A-4147-A177-3AD203B41FA5}">
                      <a16:colId xmlns:a16="http://schemas.microsoft.com/office/drawing/2014/main" val="2975713425"/>
                    </a:ext>
                  </a:extLst>
                </a:gridCol>
                <a:gridCol w="7570365">
                  <a:extLst>
                    <a:ext uri="{9D8B030D-6E8A-4147-A177-3AD203B41FA5}">
                      <a16:colId xmlns:a16="http://schemas.microsoft.com/office/drawing/2014/main" val="2573691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AU" sz="2000" b="1" dirty="0">
                          <a:solidFill>
                            <a:schemeClr val="accent2"/>
                          </a:solidFill>
                        </a:rPr>
                        <a:t>Common Nouns</a:t>
                      </a:r>
                    </a:p>
                    <a:p>
                      <a:pPr algn="ctr"/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Squeeze some </a:t>
                      </a:r>
                      <a:r>
                        <a:rPr lang="en-AU" sz="2000" b="1" dirty="0">
                          <a:solidFill>
                            <a:schemeClr val="accent2"/>
                          </a:solidFill>
                        </a:rPr>
                        <a:t>toothpaste</a:t>
                      </a: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 on the </a:t>
                      </a:r>
                      <a:r>
                        <a:rPr lang="en-AU" sz="2000" b="1" dirty="0">
                          <a:solidFill>
                            <a:schemeClr val="accent2"/>
                          </a:solidFill>
                        </a:rPr>
                        <a:t>toothbrush</a:t>
                      </a: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9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AU" sz="2000" b="1" dirty="0">
                          <a:solidFill>
                            <a:srgbClr val="FF0000"/>
                          </a:solidFill>
                        </a:rPr>
                        <a:t>Action Verbs</a:t>
                      </a:r>
                    </a:p>
                    <a:p>
                      <a:pPr algn="ctr"/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AU" sz="2000" b="1" dirty="0">
                          <a:solidFill>
                            <a:srgbClr val="FF0000"/>
                          </a:solidFill>
                        </a:rPr>
                        <a:t>Put</a:t>
                      </a: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 your toothbrush under some water.</a:t>
                      </a:r>
                    </a:p>
                    <a:p>
                      <a:pPr algn="ctr"/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339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AU" sz="2000" b="1" dirty="0">
                          <a:solidFill>
                            <a:srgbClr val="0070C0"/>
                          </a:solidFill>
                        </a:rPr>
                        <a:t>Adverbs</a:t>
                      </a:r>
                    </a:p>
                    <a:p>
                      <a:pPr algn="ctr"/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Brush your teeth </a:t>
                      </a:r>
                      <a:r>
                        <a:rPr lang="en-AU" sz="2000" b="1" dirty="0">
                          <a:solidFill>
                            <a:srgbClr val="0070C0"/>
                          </a:solidFill>
                        </a:rPr>
                        <a:t>thoroughly</a:t>
                      </a: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 for three minutes.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23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AU" sz="2000" b="1" dirty="0">
                          <a:solidFill>
                            <a:srgbClr val="00B050"/>
                          </a:solidFill>
                        </a:rPr>
                        <a:t>Adverbial Phrase</a:t>
                      </a:r>
                    </a:p>
                    <a:p>
                      <a:pPr algn="ctr"/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Rinse your mouth and the toothbrush </a:t>
                      </a:r>
                      <a:r>
                        <a:rPr lang="en-AU" sz="2000" b="1" dirty="0">
                          <a:solidFill>
                            <a:srgbClr val="00B050"/>
                          </a:solidFill>
                        </a:rPr>
                        <a:t>with water</a:t>
                      </a: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646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42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B110-2FFA-4A53-B048-A100A81E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Procedure Language - Class 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3B265-F395-4946-B39E-2DA570C3C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series of steps below has been taken from a procedure text called </a:t>
            </a:r>
            <a:r>
              <a:rPr lang="en-AU" i="1" dirty="0"/>
              <a:t>How to Build a Snowman.</a:t>
            </a:r>
          </a:p>
          <a:p>
            <a:pPr marL="0" indent="0">
              <a:buNone/>
            </a:pPr>
            <a:r>
              <a:rPr lang="en-AU" dirty="0"/>
              <a:t>Work together as a class to identify the action verbs (doing words).</a:t>
            </a:r>
          </a:p>
          <a:p>
            <a:pPr marL="514350" indent="-514350">
              <a:buAutoNum type="arabicPeriod"/>
            </a:pPr>
            <a:r>
              <a:rPr lang="en-AU" dirty="0"/>
              <a:t>Make a head and a body out of snow. Put the head on the body.</a:t>
            </a:r>
          </a:p>
          <a:p>
            <a:pPr marL="514350" indent="-514350">
              <a:buAutoNum type="arabicPeriod"/>
            </a:pPr>
            <a:r>
              <a:rPr lang="en-AU" dirty="0"/>
              <a:t>Stick a carrot into the middle of the head for a nose.</a:t>
            </a:r>
          </a:p>
          <a:p>
            <a:pPr marL="514350" indent="-514350">
              <a:buAutoNum type="arabicPeriod"/>
            </a:pPr>
            <a:r>
              <a:rPr lang="en-AU" dirty="0"/>
              <a:t>Place two pebbles onto the head as eyes.</a:t>
            </a:r>
          </a:p>
          <a:p>
            <a:pPr marL="514350" indent="-514350">
              <a:buAutoNum type="arabicPeriod"/>
            </a:pPr>
            <a:r>
              <a:rPr lang="en-AU" dirty="0"/>
              <a:t>Add a twig to each side of the body as arms.</a:t>
            </a:r>
          </a:p>
          <a:p>
            <a:pPr marL="514350" indent="-514350">
              <a:buAutoNum type="arabicPeriod"/>
            </a:pPr>
            <a:r>
              <a:rPr lang="en-AU" dirty="0"/>
              <a:t>Decorate the snowman with a beanie and a scarf.</a:t>
            </a:r>
          </a:p>
          <a:p>
            <a:pPr marL="514350" indent="-514350">
              <a:buAutoNum type="arabicPeriod"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28454-D832-4570-B18F-207089774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44" y="3699545"/>
            <a:ext cx="1834085" cy="216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1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B110-2FFA-4A53-B048-A100A81E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Procedure Language Activity - Answers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3B265-F395-4946-B39E-2DA570C3C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1.   </a:t>
            </a:r>
            <a:r>
              <a:rPr lang="en-AU" b="1" dirty="0">
                <a:solidFill>
                  <a:srgbClr val="FF0000"/>
                </a:solidFill>
              </a:rPr>
              <a:t>Make</a:t>
            </a:r>
            <a:r>
              <a:rPr lang="en-AU" dirty="0"/>
              <a:t> a head and a body out of snow. </a:t>
            </a:r>
            <a:r>
              <a:rPr lang="en-AU" b="1" dirty="0">
                <a:solidFill>
                  <a:srgbClr val="FF0000"/>
                </a:solidFill>
              </a:rPr>
              <a:t>Put</a:t>
            </a:r>
            <a:r>
              <a:rPr lang="en-AU" dirty="0"/>
              <a:t> the head on the body.</a:t>
            </a:r>
          </a:p>
          <a:p>
            <a:pPr marL="0" indent="0">
              <a:buNone/>
            </a:pPr>
            <a:r>
              <a:rPr lang="en-AU" dirty="0"/>
              <a:t>2.   </a:t>
            </a:r>
            <a:r>
              <a:rPr lang="en-AU" b="1" dirty="0">
                <a:solidFill>
                  <a:srgbClr val="FF0000"/>
                </a:solidFill>
              </a:rPr>
              <a:t>Stick</a:t>
            </a:r>
            <a:r>
              <a:rPr lang="en-AU" dirty="0"/>
              <a:t> a carrot into the middle of the head for a nose.</a:t>
            </a:r>
          </a:p>
          <a:p>
            <a:pPr marL="0" indent="0">
              <a:buNone/>
            </a:pPr>
            <a:r>
              <a:rPr lang="en-AU" dirty="0"/>
              <a:t>3.   </a:t>
            </a:r>
            <a:r>
              <a:rPr lang="en-AU" b="1" dirty="0">
                <a:solidFill>
                  <a:srgbClr val="FF0000"/>
                </a:solidFill>
              </a:rPr>
              <a:t>Place</a:t>
            </a:r>
            <a:r>
              <a:rPr lang="en-AU" dirty="0"/>
              <a:t> two pebbles onto the head as eyes.</a:t>
            </a:r>
          </a:p>
          <a:p>
            <a:pPr marL="0" indent="0">
              <a:buNone/>
            </a:pPr>
            <a:r>
              <a:rPr lang="en-AU" dirty="0"/>
              <a:t>4.   </a:t>
            </a:r>
            <a:r>
              <a:rPr lang="en-AU" b="1" dirty="0">
                <a:solidFill>
                  <a:srgbClr val="FF0000"/>
                </a:solidFill>
              </a:rPr>
              <a:t>Add</a:t>
            </a:r>
            <a:r>
              <a:rPr lang="en-AU" dirty="0"/>
              <a:t> a twig to each side of the body as arms.</a:t>
            </a:r>
          </a:p>
          <a:p>
            <a:pPr marL="0" indent="0">
              <a:buNone/>
            </a:pPr>
            <a:r>
              <a:rPr lang="en-AU" dirty="0"/>
              <a:t>5.   </a:t>
            </a:r>
            <a:r>
              <a:rPr lang="en-AU" b="1" dirty="0">
                <a:solidFill>
                  <a:srgbClr val="FF0000"/>
                </a:solidFill>
              </a:rPr>
              <a:t>Decorate</a:t>
            </a:r>
            <a:r>
              <a:rPr lang="en-AU" dirty="0"/>
              <a:t> the snowman with a beanie and a scarf.</a:t>
            </a:r>
          </a:p>
          <a:p>
            <a:pPr marL="514350" indent="-514350">
              <a:buAutoNum type="arabicPeriod"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28454-D832-4570-B18F-207089774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27" y="2562207"/>
            <a:ext cx="2689873" cy="31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36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02B683-DA5C-4E08-B65F-17950753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Procedure Language -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B1043-9026-4340-B013-74CA96213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015606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Choose a topic that interests you from the </a:t>
            </a:r>
            <a:r>
              <a:rPr lang="en-AU" i="1" dirty="0">
                <a:hlinkClick r:id="rId2"/>
              </a:rPr>
              <a:t>Procedure Text Topic Cards</a:t>
            </a:r>
            <a:r>
              <a:rPr lang="en-AU" dirty="0"/>
              <a:t>.</a:t>
            </a:r>
          </a:p>
          <a:p>
            <a:pPr marL="0" indent="0">
              <a:buNone/>
            </a:pPr>
            <a:r>
              <a:rPr lang="en-AU" dirty="0"/>
              <a:t>In your workbook, write a list of verbs (doing words) that might be included in a procedure text written on this topic.</a:t>
            </a:r>
          </a:p>
          <a:p>
            <a:pPr marL="0" indent="0">
              <a:buNone/>
            </a:pPr>
            <a:r>
              <a:rPr lang="en-AU" dirty="0"/>
              <a:t>If you can, try to write an adverb (a word which describes the verb) to accompany each verb you have listed.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875500-1495-450B-9406-25FDA11C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053" y="1995474"/>
            <a:ext cx="4082747" cy="28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9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61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Symbols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 do: my turn to talk. This is the explanation section of our lesson where you are required to listen.</a:t>
            </a:r>
          </a:p>
          <a:p>
            <a:endParaRPr lang="en-AU" dirty="0"/>
          </a:p>
          <a:p>
            <a:r>
              <a:rPr lang="en-AU" dirty="0"/>
              <a:t>We do: this is where we discuss or work on the concepts together.</a:t>
            </a:r>
          </a:p>
          <a:p>
            <a:endParaRPr lang="en-AU" dirty="0"/>
          </a:p>
          <a:p>
            <a:r>
              <a:rPr lang="en-AU" dirty="0"/>
              <a:t>You do: your turn to be involved. You may be working in a group or on an activity individually.</a:t>
            </a:r>
          </a:p>
        </p:txBody>
      </p:sp>
    </p:spTree>
    <p:extLst>
      <p:ext uri="{BB962C8B-B14F-4D97-AF65-F5344CB8AC3E}">
        <p14:creationId xmlns:p14="http://schemas.microsoft.com/office/powerpoint/2010/main" val="396091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FE75A-44FD-4553-BC47-82F02A335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15D51A-C0A6-4863-8787-2DE341794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Procedure Text -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63259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Procedure texts inform how to do or make something through a series of steps.</a:t>
            </a:r>
          </a:p>
          <a:p>
            <a:pPr marL="0" indent="0">
              <a:buNone/>
            </a:pPr>
            <a:r>
              <a:rPr lang="en-AU" dirty="0"/>
              <a:t>There are many types of procedure texts, such as: </a:t>
            </a:r>
          </a:p>
          <a:p>
            <a:pPr>
              <a:buFontTx/>
              <a:buChar char="-"/>
            </a:pPr>
            <a:r>
              <a:rPr lang="en-AU" dirty="0"/>
              <a:t>recipes</a:t>
            </a:r>
          </a:p>
          <a:p>
            <a:pPr>
              <a:buFontTx/>
              <a:buChar char="-"/>
            </a:pPr>
            <a:r>
              <a:rPr lang="en-AU" dirty="0"/>
              <a:t>instructions</a:t>
            </a:r>
          </a:p>
          <a:p>
            <a:pPr>
              <a:buFontTx/>
              <a:buChar char="-"/>
            </a:pPr>
            <a:r>
              <a:rPr lang="en-AU" dirty="0"/>
              <a:t>directions</a:t>
            </a:r>
          </a:p>
          <a:p>
            <a:pPr>
              <a:buFontTx/>
              <a:buChar char="-"/>
            </a:pPr>
            <a:r>
              <a:rPr lang="en-AU" dirty="0"/>
              <a:t>rules.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DAD50-FA18-4B5E-BC39-EC76E8A5E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1919" y="1991386"/>
            <a:ext cx="3749942" cy="374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B615-8197-42FE-B0AF-F2BBEE32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Procedure Text Structure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3C291B2-7CEF-4ABA-9B95-58B460C78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282630"/>
              </p:ext>
            </p:extLst>
          </p:nvPr>
        </p:nvGraphicFramePr>
        <p:xfrm>
          <a:off x="838200" y="1690688"/>
          <a:ext cx="10515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176">
                  <a:extLst>
                    <a:ext uri="{9D8B030D-6E8A-4147-A177-3AD203B41FA5}">
                      <a16:colId xmlns:a16="http://schemas.microsoft.com/office/drawing/2014/main" val="3487707636"/>
                    </a:ext>
                  </a:extLst>
                </a:gridCol>
                <a:gridCol w="7830424">
                  <a:extLst>
                    <a:ext uri="{9D8B030D-6E8A-4147-A177-3AD203B41FA5}">
                      <a16:colId xmlns:a16="http://schemas.microsoft.com/office/drawing/2014/main" val="3271273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rgbClr val="0070C0"/>
                          </a:solidFill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This is a clear </a:t>
                      </a:r>
                      <a:r>
                        <a:rPr lang="en-AU" sz="2000" b="1" dirty="0">
                          <a:solidFill>
                            <a:srgbClr val="0070C0"/>
                          </a:solidFill>
                        </a:rPr>
                        <a:t>statement</a:t>
                      </a: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 about what you are going to do or make.</a:t>
                      </a:r>
                    </a:p>
                    <a:p>
                      <a:pPr algn="ctr"/>
                      <a:endParaRPr lang="en-A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81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FF0000"/>
                          </a:solidFill>
                        </a:rPr>
                        <a:t>Materials/Ingredients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/>
                        <a:t>This is a </a:t>
                      </a:r>
                      <a:r>
                        <a:rPr lang="en-AU" sz="2000" b="1" dirty="0">
                          <a:solidFill>
                            <a:srgbClr val="FF0000"/>
                          </a:solidFill>
                        </a:rPr>
                        <a:t>list of items </a:t>
                      </a:r>
                      <a:r>
                        <a:rPr lang="en-AU" sz="2000" dirty="0"/>
                        <a:t>that you will need to complete the task. </a:t>
                      </a:r>
                      <a:endParaRPr lang="en-AU" sz="2000" i="1" dirty="0"/>
                    </a:p>
                    <a:p>
                      <a:pPr algn="ctr"/>
                      <a:endParaRPr lang="en-A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13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rgbClr val="00B050"/>
                          </a:solidFill>
                        </a:rPr>
                        <a:t>Method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/>
                        <a:t>This is a </a:t>
                      </a:r>
                      <a:r>
                        <a:rPr lang="en-AU" sz="2000" b="1" dirty="0">
                          <a:solidFill>
                            <a:srgbClr val="00B050"/>
                          </a:solidFill>
                        </a:rPr>
                        <a:t>series of ordered steps </a:t>
                      </a:r>
                      <a:r>
                        <a:rPr lang="en-AU" sz="2000" b="0" dirty="0">
                          <a:solidFill>
                            <a:schemeClr val="tx1"/>
                          </a:solidFill>
                        </a:rPr>
                        <a:t>explaining</a:t>
                      </a:r>
                      <a:r>
                        <a:rPr lang="en-AU" sz="20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AU" sz="2000" dirty="0"/>
                        <a:t>how to complete the task.</a:t>
                      </a:r>
                    </a:p>
                    <a:p>
                      <a:pPr algn="ctr"/>
                      <a:endParaRPr lang="en-A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67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8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F717-C0AE-4F3D-B3F6-116FB721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How to Brush Your Teeth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0686A-A280-47C0-A070-4F4243DE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</a:rPr>
              <a:t>Materials</a:t>
            </a:r>
          </a:p>
          <a:p>
            <a:pPr marL="0" indent="0">
              <a:buNone/>
            </a:pPr>
            <a:r>
              <a:rPr lang="en-AU" dirty="0"/>
              <a:t>Toothbrush</a:t>
            </a:r>
          </a:p>
          <a:p>
            <a:pPr marL="0" indent="0">
              <a:buNone/>
            </a:pPr>
            <a:r>
              <a:rPr lang="en-AU" dirty="0"/>
              <a:t>Toothpaste</a:t>
            </a:r>
          </a:p>
          <a:p>
            <a:pPr marL="0" indent="0">
              <a:buNone/>
            </a:pPr>
            <a:r>
              <a:rPr lang="en-AU" dirty="0"/>
              <a:t>Water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584825-CCF6-4EFA-B035-BA6D54F0A0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19800" y="169068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B050"/>
                </a:solidFill>
              </a:rPr>
              <a:t>Method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Squeeze some toothpaste on the toothbrush.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Put your toothbrush under some water.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Brush your teeth thoroughly for three minutes.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Rinse your mouth and the toothbrush with water.</a:t>
            </a:r>
            <a:endParaRPr lang="en-US" dirty="0"/>
          </a:p>
          <a:p>
            <a:endParaRPr lang="en-AU" dirty="0"/>
          </a:p>
        </p:txBody>
      </p:sp>
      <p:pic>
        <p:nvPicPr>
          <p:cNvPr id="1030" name="Picture 6" descr="toothbrush - Teach Starter file">
            <a:extLst>
              <a:ext uri="{FF2B5EF4-FFF2-40B4-BE49-F238E27FC236}">
                <a16:creationId xmlns:a16="http://schemas.microsoft.com/office/drawing/2014/main" id="{BD0BC111-DA05-4106-ABB4-2FF4B35DA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09" y="3101830"/>
            <a:ext cx="3011288" cy="24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BDD0-BA1F-4EB9-9A86-F317B36A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How to Make a Cheese Sandwich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456AA-E81F-4B25-B503-987A37D13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b="1" dirty="0">
                <a:solidFill>
                  <a:srgbClr val="FF0000"/>
                </a:solidFill>
              </a:rPr>
              <a:t>Ingredients</a:t>
            </a:r>
          </a:p>
          <a:p>
            <a:pPr marL="0" indent="0">
              <a:buNone/>
            </a:pPr>
            <a:r>
              <a:rPr lang="en-AU" sz="2600" dirty="0"/>
              <a:t>2 slices of bread</a:t>
            </a:r>
          </a:p>
          <a:p>
            <a:pPr marL="0" indent="0">
              <a:buNone/>
            </a:pPr>
            <a:r>
              <a:rPr lang="en-AU" sz="2600" dirty="0"/>
              <a:t>1 slice of cheese</a:t>
            </a:r>
          </a:p>
          <a:p>
            <a:pPr marL="0" indent="0">
              <a:buNone/>
            </a:pPr>
            <a:r>
              <a:rPr lang="en-AU" sz="2600" dirty="0"/>
              <a:t>Butter</a:t>
            </a:r>
          </a:p>
          <a:p>
            <a:pPr marL="0" indent="0">
              <a:buNone/>
            </a:pPr>
            <a:r>
              <a:rPr lang="en-AU" sz="2600" dirty="0"/>
              <a:t>A knife</a:t>
            </a:r>
          </a:p>
          <a:p>
            <a:pPr marL="0" indent="0">
              <a:buNone/>
            </a:pPr>
            <a:r>
              <a:rPr lang="en-AU" sz="2600" dirty="0"/>
              <a:t>A chopping board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68AF68-AC16-41EF-BF21-B42FA8B3B9E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0" y="1690688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B050"/>
                </a:solidFill>
              </a:rPr>
              <a:t>Method</a:t>
            </a:r>
          </a:p>
          <a:p>
            <a:pPr marL="457200" indent="-457200">
              <a:buAutoNum type="arabicPeriod"/>
            </a:pPr>
            <a:r>
              <a:rPr lang="en-AU" dirty="0"/>
              <a:t>Lay the slices of bread on the chopping board.</a:t>
            </a:r>
          </a:p>
          <a:p>
            <a:pPr marL="457200" indent="-457200">
              <a:buAutoNum type="arabicPeriod"/>
            </a:pPr>
            <a:r>
              <a:rPr lang="en-AU" dirty="0"/>
              <a:t>Carefully spread the butter on the slices of bread.</a:t>
            </a:r>
          </a:p>
          <a:p>
            <a:pPr marL="457200" indent="-457200">
              <a:buAutoNum type="arabicPeriod"/>
            </a:pPr>
            <a:r>
              <a:rPr lang="en-AU" dirty="0"/>
              <a:t>Lay the cheese on top of one of the slices of bread.</a:t>
            </a:r>
          </a:p>
          <a:p>
            <a:pPr marL="457200" indent="-457200">
              <a:buAutoNum type="arabicPeriod"/>
            </a:pPr>
            <a:r>
              <a:rPr lang="en-AU" dirty="0"/>
              <a:t>Place the other slice of bread on top of the cheese.</a:t>
            </a:r>
          </a:p>
          <a:p>
            <a:pPr marL="457200" indent="-457200">
              <a:buAutoNum type="arabicPeriod"/>
            </a:pPr>
            <a:r>
              <a:rPr lang="en-AU" dirty="0"/>
              <a:t>Carefully cut the sandwich in half and place it onto a small plate.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DF864-00F0-45C1-83C5-B2E242200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4" b="11230"/>
          <a:stretch/>
        </p:blipFill>
        <p:spPr>
          <a:xfrm>
            <a:off x="2869266" y="4660280"/>
            <a:ext cx="2919137" cy="13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75F957-A1A7-4651-9848-059460C1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Procedure Text Structure - Class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EBAEBC-91CB-48AF-AD9A-59867AC0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636798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As a class, work together to unjumble the procedure text, </a:t>
            </a:r>
            <a:r>
              <a:rPr lang="en-AU" i="1" dirty="0">
                <a:hlinkClick r:id="rId2"/>
              </a:rPr>
              <a:t>How to Wash Your Hands</a:t>
            </a:r>
            <a:r>
              <a:rPr lang="en-AU" dirty="0"/>
              <a:t>.</a:t>
            </a:r>
          </a:p>
          <a:p>
            <a:pPr marL="0" indent="0">
              <a:buNone/>
            </a:pPr>
            <a:r>
              <a:rPr lang="en-AU" dirty="0"/>
              <a:t>Remember to look for:</a:t>
            </a:r>
          </a:p>
          <a:p>
            <a:r>
              <a:rPr lang="en-AU" dirty="0"/>
              <a:t>the </a:t>
            </a:r>
            <a:r>
              <a:rPr lang="en-AU" b="1" dirty="0">
                <a:solidFill>
                  <a:srgbClr val="0070C0"/>
                </a:solidFill>
              </a:rPr>
              <a:t>title</a:t>
            </a:r>
          </a:p>
          <a:p>
            <a:r>
              <a:rPr lang="en-AU" dirty="0"/>
              <a:t>the </a:t>
            </a:r>
            <a:r>
              <a:rPr lang="en-AU" b="1" dirty="0">
                <a:solidFill>
                  <a:srgbClr val="FF0000"/>
                </a:solidFill>
              </a:rPr>
              <a:t>materials</a:t>
            </a:r>
          </a:p>
          <a:p>
            <a:r>
              <a:rPr lang="en-AU" dirty="0"/>
              <a:t>the </a:t>
            </a:r>
            <a:r>
              <a:rPr lang="en-AU" b="1" dirty="0">
                <a:solidFill>
                  <a:srgbClr val="00B050"/>
                </a:solidFill>
              </a:rPr>
              <a:t>method</a:t>
            </a:r>
            <a:r>
              <a:rPr lang="en-AU" dirty="0"/>
              <a:t>.</a:t>
            </a:r>
          </a:p>
        </p:txBody>
      </p:sp>
      <p:pic>
        <p:nvPicPr>
          <p:cNvPr id="2050" name="Picture 2" descr="https://assets.brandfolder.com/ou1rny-ae05vk-1c1yki/original/Untitled-2_scrub.png">
            <a:extLst>
              <a:ext uri="{FF2B5EF4-FFF2-40B4-BE49-F238E27FC236}">
                <a16:creationId xmlns:a16="http://schemas.microsoft.com/office/drawing/2014/main" id="{8104022A-BCCD-4C46-8957-74C8B56DA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03" y="1973459"/>
            <a:ext cx="3785796" cy="37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0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ching Reource - Exploring Procedural Texts" id="{D7CEFE66-CE2F-4225-9128-62A94635D98A}" vid="{1A3AA024-4A84-4A26-BEB4-A9DBBC7FE56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ching Reource - Exploring Procedural Texts" id="{D7CEFE66-CE2F-4225-9128-62A94635D98A}" vid="{447B6EBD-132A-4BD9-85E0-3C45BFD6BDA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Exploring-Procedural-Texts-PowerPoint-Microsoft-PowerPoint-_73622 (1)</Template>
  <TotalTime>0</TotalTime>
  <Words>735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Custom Design</vt:lpstr>
      <vt:lpstr>Teacher Notes</vt:lpstr>
      <vt:lpstr>PowerPoint Presentation</vt:lpstr>
      <vt:lpstr>Symbols</vt:lpstr>
      <vt:lpstr>PowerPoint Presentation</vt:lpstr>
      <vt:lpstr>Procedure Text - Overview</vt:lpstr>
      <vt:lpstr>Procedure Text Structure</vt:lpstr>
      <vt:lpstr>How to Brush Your Teeth</vt:lpstr>
      <vt:lpstr>How to Make a Cheese Sandwich</vt:lpstr>
      <vt:lpstr>Procedure Text Structure - Class Activity</vt:lpstr>
      <vt:lpstr>Procedure Structure - Review</vt:lpstr>
      <vt:lpstr>Procedure Texts - Language</vt:lpstr>
      <vt:lpstr>Language in Procedure Texts</vt:lpstr>
      <vt:lpstr>Procedure Text Language - Example</vt:lpstr>
      <vt:lpstr>Procedure Language - Class Activity</vt:lpstr>
      <vt:lpstr>Procedure Language Activity - Answers</vt:lpstr>
      <vt:lpstr>Procedure Language - Review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Notes</dc:title>
  <dc:creator>Catherine Barling</dc:creator>
  <cp:lastModifiedBy>Catherine Barling</cp:lastModifiedBy>
  <cp:revision>1</cp:revision>
  <dcterms:created xsi:type="dcterms:W3CDTF">2020-05-29T06:15:50Z</dcterms:created>
  <dcterms:modified xsi:type="dcterms:W3CDTF">2020-05-29T06:16:18Z</dcterms:modified>
</cp:coreProperties>
</file>